
<file path=[Content_Types].xml><?xml version="1.0" encoding="utf-8"?>
<Types xmlns="http://schemas.openxmlformats.org/package/2006/content-types">
  <Override PartName="/ppt/slides/slide18.xml" ContentType="application/vnd.openxmlformats-officedocument.presentationml.slide+xml"/>
  <Override PartName="/ppt/slideLayouts/slideLayout15.xml" ContentType="application/vnd.openxmlformats-officedocument.presentationml.slideLayout+xml"/>
  <Override PartName="/ppt/slides/slide9.xml" ContentType="application/vnd.openxmlformats-officedocument.presentationml.slide+xml"/>
  <Override PartName="/ppt/slides/slide14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s/slide5.xml" ContentType="application/vnd.openxmlformats-officedocument.presentationml.slide+xml"/>
  <Default Extension="rels" ContentType="application/vnd.openxmlformats-package.relationships+xml"/>
  <Override PartName="/ppt/slides/slide10.xml" ContentType="application/vnd.openxmlformats-officedocument.presentationml.slide+xml"/>
  <Override PartName="/ppt/slideLayouts/slideLayout5.xml" ContentType="application/vnd.openxmlformats-officedocument.presentationml.slideLayout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handoutMasters/handoutMaster1.xml" ContentType="application/vnd.openxmlformats-officedocument.presentationml.handoutMaster+xml"/>
  <Default Extension="jpeg" ContentType="image/jpeg"/>
  <Override PartName="/docProps/app.xml" ContentType="application/vnd.openxmlformats-officedocument.extended-properties+xml"/>
  <Override PartName="/ppt/theme/theme2.xml" ContentType="application/vnd.openxmlformats-officedocument.theme+xml"/>
  <Override PartName="/ppt/slideLayouts/slideLayout1.xml" ContentType="application/vnd.openxmlformats-officedocument.presentationml.slideLayout+xml"/>
  <Default Extension="xml" ContentType="application/xml"/>
  <Override PartName="/ppt/slides/slide19.xml" ContentType="application/vnd.openxmlformats-officedocument.presentationml.slide+xml"/>
  <Override PartName="/ppt/slideLayouts/slideLayout16.xml" ContentType="application/vnd.openxmlformats-officedocument.presentationml.slideLayout+xml"/>
  <Override PartName="/ppt/tableStyles.xml" ContentType="application/vnd.openxmlformats-officedocument.presentationml.tableStyles+xml"/>
  <Override PartName="/ppt/slides/slide15.xml" ContentType="application/vnd.openxmlformats-officedocument.presentationml.slide+xml"/>
  <Override PartName="/ppt/notesSlides/notesSlide1.xml" ContentType="application/vnd.openxmlformats-officedocument.presentationml.notesSlide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s/slide6.xml" ContentType="application/vnd.openxmlformats-officedocument.presentationml.slide+xml"/>
  <Override PartName="/docProps/core.xml" ContentType="application/vnd.openxmlformats-package.core-properties+xml"/>
  <Override PartName="/ppt/slides/slide11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theme/theme3.xml" ContentType="application/vnd.openxmlformats-officedocument.theme+xml"/>
  <Override PartName="/ppt/slideLayouts/slideLayout2.xml" ContentType="application/vnd.openxmlformats-officedocument.presentationml.slideLayout+xml"/>
  <Default Extension="png" ContentType="image/png"/>
  <Override PartName="/ppt/slideLayouts/slideLayout17.xml" ContentType="application/vnd.openxmlformats-officedocument.presentationml.slideLayout+xml"/>
  <Override PartName="/ppt/slides/slide16.xml" ContentType="application/vnd.openxmlformats-officedocument.presentationml.slide+xml"/>
  <Override PartName="/ppt/slideLayouts/slideLayout13.xml" ContentType="application/vnd.openxmlformats-officedocument.presentationml.slideLayout+xml"/>
  <Override PartName="/ppt/notesSlides/notesSlide2.xml" ContentType="application/vnd.openxmlformats-officedocument.presentationml.notesSlide+xml"/>
  <Override PartName="/ppt/slides/slide7.xml" ContentType="application/vnd.openxmlformats-officedocument.presentationml.slide+xml"/>
  <Override PartName="/ppt/presentation.xml" ContentType="application/vnd.openxmlformats-officedocument.presentationml.presentation.main+xml"/>
  <Override PartName="/ppt/slides/slide12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s/slide17.xml" ContentType="application/vnd.openxmlformats-officedocument.presentationml.slide+xml"/>
  <Override PartName="/ppt/slideLayouts/slideLayout14.xml" ContentType="application/vnd.openxmlformats-officedocument.presentationml.slideLayout+xml"/>
  <Override PartName="/ppt/notesSlides/notesSlide3.xml" ContentType="application/vnd.openxmlformats-officedocument.presentationml.notes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slides/slide13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9.xml" ContentType="application/vnd.openxmlformats-officedocument.presentationml.slideLayout+xml"/>
  <Default Extension="bin" ContentType="application/vnd.openxmlformats-officedocument.presentationml.printerSettings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60" r:id="rId1"/>
  </p:sldMasterIdLst>
  <p:notesMasterIdLst>
    <p:notesMasterId r:id="rId21"/>
  </p:notesMasterIdLst>
  <p:handoutMasterIdLst>
    <p:handoutMasterId r:id="rId22"/>
  </p:handoutMasterIdLst>
  <p:sldIdLst>
    <p:sldId id="256" r:id="rId2"/>
    <p:sldId id="297" r:id="rId3"/>
    <p:sldId id="281" r:id="rId4"/>
    <p:sldId id="307" r:id="rId5"/>
    <p:sldId id="298" r:id="rId6"/>
    <p:sldId id="303" r:id="rId7"/>
    <p:sldId id="299" r:id="rId8"/>
    <p:sldId id="301" r:id="rId9"/>
    <p:sldId id="300" r:id="rId10"/>
    <p:sldId id="289" r:id="rId11"/>
    <p:sldId id="291" r:id="rId12"/>
    <p:sldId id="295" r:id="rId13"/>
    <p:sldId id="306" r:id="rId14"/>
    <p:sldId id="292" r:id="rId15"/>
    <p:sldId id="304" r:id="rId16"/>
    <p:sldId id="305" r:id="rId17"/>
    <p:sldId id="294" r:id="rId18"/>
    <p:sldId id="293" r:id="rId19"/>
    <p:sldId id="286" r:id="rId2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prnPr prnWhat="handouts2" frameSlides="1"/>
  <p:clrMru>
    <a:srgbClr val="EB7D82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80986" autoAdjust="0"/>
  </p:normalViewPr>
  <p:slideViewPr>
    <p:cSldViewPr snapToGrid="0" snapToObjects="1">
      <p:cViewPr varScale="1">
        <p:scale>
          <a:sx n="93" d="100"/>
          <a:sy n="93" d="100"/>
        </p:scale>
        <p:origin x="-64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notesMaster" Target="notesMasters/notesMaster1.xml"/><Relationship Id="rId22" Type="http://schemas.openxmlformats.org/officeDocument/2006/relationships/handoutMaster" Target="handoutMasters/handoutMaster1.xml"/><Relationship Id="rId23" Type="http://schemas.openxmlformats.org/officeDocument/2006/relationships/printerSettings" Target="printerSettings/printerSettings1.bin"/><Relationship Id="rId24" Type="http://schemas.openxmlformats.org/officeDocument/2006/relationships/presProps" Target="presProps.xml"/><Relationship Id="rId25" Type="http://schemas.openxmlformats.org/officeDocument/2006/relationships/viewProps" Target="viewProps.xml"/><Relationship Id="rId26" Type="http://schemas.openxmlformats.org/officeDocument/2006/relationships/theme" Target="theme/theme1.xml"/><Relationship Id="rId27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EF225A3-10E5-1446-847A-777EDEE4F704}" type="datetimeFigureOut">
              <a:rPr lang="en-US" smtClean="0"/>
              <a:pPr/>
              <a:t>9/18/13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0D5604-4F2D-0343-8610-2F98FBDB9FE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A5A7AD-8C5C-CC42-827B-2C651ACB0F50}" type="datetimeFigureOut">
              <a:rPr lang="en-US" smtClean="0"/>
              <a:pPr/>
              <a:t>9/18/13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CD23876-1D72-5F4B-B74C-72B6706D609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Reflect</a:t>
            </a:r>
            <a:r>
              <a:rPr lang="en-US" baseline="0" dirty="0" smtClean="0"/>
              <a:t> more generally on the self-assessment, what did you think about active reading? Useful?  Hand in assignment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D23876-1D72-5F4B-B74C-72B6706D6097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2D11672-4F41-2D48-B936-3A8C990AA7CB}" type="slidenum">
              <a:rPr lang="en-US">
                <a:latin typeface="Arial" charset="0"/>
                <a:ea typeface="ＭＳ Ｐゴシック" charset="-128"/>
                <a:cs typeface="ＭＳ Ｐゴシック" charset="-128"/>
              </a:rPr>
              <a:pPr/>
              <a:t>3</a:t>
            </a:fld>
            <a:endParaRPr lang="en-US"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25603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r>
              <a:rPr lang="en-US" dirty="0" smtClean="0"/>
              <a:t>Reflect</a:t>
            </a:r>
            <a:r>
              <a:rPr lang="en-US" baseline="0" dirty="0" smtClean="0"/>
              <a:t> more generally on the self-assessment, what did you think about active reading? Useful?  Hand in assignment</a:t>
            </a:r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Link</a:t>
            </a:r>
            <a:r>
              <a:rPr lang="en-US" baseline="0" dirty="0" smtClean="0"/>
              <a:t> to the idea of “connections” and “logic” using these graphic organizers!  - this slide and the next slide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D23876-1D72-5F4B-B74C-72B6706D6097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800600" y="4624668"/>
            <a:ext cx="4038600" cy="933450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800600" y="5562599"/>
            <a:ext cx="4038600" cy="748553"/>
          </a:xfrm>
        </p:spPr>
        <p:txBody>
          <a:bodyPr>
            <a:normAutofit/>
          </a:bodyPr>
          <a:lstStyle>
            <a:lvl1pPr marL="0" indent="0" algn="l">
              <a:spcBef>
                <a:spcPts val="300"/>
              </a:spcBef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800600" y="6425640"/>
            <a:ext cx="1232647" cy="365125"/>
          </a:xfrm>
        </p:spPr>
        <p:txBody>
          <a:bodyPr/>
          <a:lstStyle>
            <a:lvl1pPr algn="l">
              <a:defRPr/>
            </a:lvl1pPr>
          </a:lstStyle>
          <a:p>
            <a:fld id="{2FC79E90-2D80-BA41-A3B2-B2A249E8CC33}" type="datetimeFigureOut">
              <a:rPr lang="en-US" smtClean="0"/>
              <a:pPr/>
              <a:t>9/18/13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311153" y="6425640"/>
            <a:ext cx="2617694" cy="365125"/>
          </a:xfrm>
        </p:spPr>
        <p:txBody>
          <a:bodyPr/>
          <a:lstStyle>
            <a:lvl1pPr algn="r">
              <a:defRPr/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282575" y="228600"/>
            <a:ext cx="4235450" cy="4187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Rectangle 9"/>
          <p:cNvSpPr/>
          <p:nvPr/>
        </p:nvSpPr>
        <p:spPr>
          <a:xfrm>
            <a:off x="4624388" y="2377440"/>
            <a:ext cx="2057400" cy="20391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1" name="Rectangle 10"/>
          <p:cNvSpPr/>
          <p:nvPr/>
        </p:nvSpPr>
        <p:spPr>
          <a:xfrm>
            <a:off x="4624388" y="228600"/>
            <a:ext cx="2057400" cy="2039112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Rectangle 11"/>
          <p:cNvSpPr/>
          <p:nvPr/>
        </p:nvSpPr>
        <p:spPr>
          <a:xfrm>
            <a:off x="6802438" y="2377440"/>
            <a:ext cx="2057400" cy="203911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TextBox 9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79E90-2D80-BA41-A3B2-B2A249E8CC33}" type="datetimeFigureOut">
              <a:rPr lang="en-US" smtClean="0"/>
              <a:pPr/>
              <a:t>9/18/13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105EC-E20C-754D-A274-EC47FEE12F5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Content Placeholder 2"/>
          <p:cNvSpPr>
            <a:spLocks noGrp="1"/>
          </p:cNvSpPr>
          <p:nvPr>
            <p:ph sz="half" idx="17"/>
          </p:nvPr>
        </p:nvSpPr>
        <p:spPr>
          <a:xfrm>
            <a:off x="502920" y="1985963"/>
            <a:ext cx="3657413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4" name="Content Placeholder 2"/>
          <p:cNvSpPr>
            <a:spLocks noGrp="1"/>
          </p:cNvSpPr>
          <p:nvPr>
            <p:ph sz="half" idx="18"/>
          </p:nvPr>
        </p:nvSpPr>
        <p:spPr>
          <a:xfrm>
            <a:off x="502920" y="4164965"/>
            <a:ext cx="3657413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5" name="Content Placeholder 2"/>
          <p:cNvSpPr>
            <a:spLocks noGrp="1"/>
          </p:cNvSpPr>
          <p:nvPr>
            <p:ph sz="half" idx="1"/>
          </p:nvPr>
        </p:nvSpPr>
        <p:spPr>
          <a:xfrm>
            <a:off x="4410075" y="1985963"/>
            <a:ext cx="3657600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6" name="Content Placeholder 2"/>
          <p:cNvSpPr>
            <a:spLocks noGrp="1"/>
          </p:cNvSpPr>
          <p:nvPr>
            <p:ph sz="half" idx="16"/>
          </p:nvPr>
        </p:nvSpPr>
        <p:spPr>
          <a:xfrm>
            <a:off x="4410075" y="4169664"/>
            <a:ext cx="3657600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TextBox 7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79E90-2D80-BA41-A3B2-B2A249E8CC33}" type="datetimeFigureOut">
              <a:rPr lang="en-US" smtClean="0"/>
              <a:pPr/>
              <a:t>9/18/13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105EC-E20C-754D-A274-EC47FEE12F5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8166847" y="282573"/>
            <a:ext cx="685800" cy="30221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79E90-2D80-BA41-A3B2-B2A249E8CC33}" type="datetimeFigureOut">
              <a:rPr lang="en-US" smtClean="0"/>
              <a:pPr/>
              <a:t>9/18/13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105EC-E20C-754D-A274-EC47FEE12F5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82575" y="228600"/>
            <a:ext cx="3451225" cy="63452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0555" y="2571750"/>
            <a:ext cx="3255264" cy="1162050"/>
          </a:xfrm>
        </p:spPr>
        <p:txBody>
          <a:bodyPr anchor="b">
            <a:normAutofit/>
          </a:bodyPr>
          <a:lstStyle>
            <a:lvl1pPr algn="l">
              <a:defRPr sz="2600" b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68775" y="273050"/>
            <a:ext cx="4597399" cy="585311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93" y="3733800"/>
            <a:ext cx="3255264" cy="2392363"/>
          </a:xfrm>
        </p:spPr>
        <p:txBody>
          <a:bodyPr/>
          <a:lstStyle>
            <a:lvl1pPr marL="0" indent="0"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391399" y="6423585"/>
            <a:ext cx="1537447" cy="365125"/>
          </a:xfrm>
        </p:spPr>
        <p:txBody>
          <a:bodyPr/>
          <a:lstStyle/>
          <a:p>
            <a:fld id="{2FC79E90-2D80-BA41-A3B2-B2A249E8CC33}" type="datetimeFigureOut">
              <a:rPr lang="en-US" smtClean="0"/>
              <a:pPr/>
              <a:t>9/18/13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859305" y="6423585"/>
            <a:ext cx="3316941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166847" y="282573"/>
            <a:ext cx="685800" cy="30221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69404" y="3124200"/>
            <a:ext cx="3898272" cy="871538"/>
          </a:xfrm>
        </p:spPr>
        <p:txBody>
          <a:bodyPr anchor="b">
            <a:normAutofit/>
          </a:bodyPr>
          <a:lstStyle>
            <a:lvl1pPr algn="l">
              <a:defRPr sz="2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77906" y="228600"/>
            <a:ext cx="3460658" cy="634523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169404" y="3995737"/>
            <a:ext cx="3898272" cy="214788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391399" y="6423585"/>
            <a:ext cx="1537447" cy="365125"/>
          </a:xfrm>
        </p:spPr>
        <p:txBody>
          <a:bodyPr/>
          <a:lstStyle/>
          <a:p>
            <a:fld id="{2FC79E90-2D80-BA41-A3B2-B2A249E8CC33}" type="datetimeFigureOut">
              <a:rPr lang="en-US" smtClean="0"/>
              <a:pPr/>
              <a:t>9/18/13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91000" y="6423585"/>
            <a:ext cx="3005138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105EC-E20C-754D-A274-EC47FEE12F5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3990110" y="3370730"/>
            <a:ext cx="220568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2400" b="1" baseline="0">
                <a:solidFill>
                  <a:schemeClr val="accent1">
                    <a:lumMod val="60000"/>
                    <a:lumOff val="40000"/>
                  </a:schemeClr>
                </a:solidFill>
              </a:rPr>
              <a:t>+ 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6505" y="4424082"/>
            <a:ext cx="6191157" cy="833718"/>
          </a:xfrm>
        </p:spPr>
        <p:txBody>
          <a:bodyPr anchor="b">
            <a:normAutofit/>
          </a:bodyPr>
          <a:lstStyle>
            <a:lvl1pPr algn="l">
              <a:defRPr sz="2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77905" y="228600"/>
            <a:ext cx="6378389" cy="418795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6505" y="5257799"/>
            <a:ext cx="6191157" cy="885825"/>
          </a:xfrm>
        </p:spPr>
        <p:txBody>
          <a:bodyPr/>
          <a:lstStyle>
            <a:lvl1pPr marL="0" indent="0">
              <a:spcBef>
                <a:spcPts val="300"/>
              </a:spcBef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79E90-2D80-BA41-A3B2-B2A249E8CC33}" type="datetimeFigureOut">
              <a:rPr lang="en-US" smtClean="0"/>
              <a:pPr/>
              <a:t>9/18/13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105EC-E20C-754D-A274-EC47FEE12F5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9" name="Rectangle 8"/>
          <p:cNvSpPr/>
          <p:nvPr/>
        </p:nvSpPr>
        <p:spPr>
          <a:xfrm>
            <a:off x="6802438" y="2377440"/>
            <a:ext cx="2057400" cy="20391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TextBox 9"/>
          <p:cNvSpPr txBox="1"/>
          <p:nvPr/>
        </p:nvSpPr>
        <p:spPr>
          <a:xfrm>
            <a:off x="327212" y="4632792"/>
            <a:ext cx="220568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2400" b="1" baseline="0">
                <a:solidFill>
                  <a:schemeClr val="accent1">
                    <a:lumMod val="60000"/>
                    <a:lumOff val="40000"/>
                  </a:schemeClr>
                </a:solidFill>
              </a:rPr>
              <a:t>+ </a:t>
            </a: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2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82574" y="228600"/>
            <a:ext cx="6387167" cy="63452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0554" y="2571750"/>
            <a:ext cx="6181611" cy="1162050"/>
          </a:xfrm>
        </p:spPr>
        <p:txBody>
          <a:bodyPr anchor="b">
            <a:normAutofit/>
          </a:bodyPr>
          <a:lstStyle>
            <a:lvl1pPr algn="l">
              <a:defRPr sz="2600" b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94" y="3733800"/>
            <a:ext cx="6179566" cy="2392363"/>
          </a:xfrm>
        </p:spPr>
        <p:txBody>
          <a:bodyPr/>
          <a:lstStyle>
            <a:lvl1pPr marL="0" indent="0"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212262" y="6235607"/>
            <a:ext cx="1348398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FC79E90-2D80-BA41-A3B2-B2A249E8CC33}" type="datetimeFigureOut">
              <a:rPr lang="en-US" smtClean="0"/>
              <a:pPr/>
              <a:t>9/18/13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81095" y="6235607"/>
            <a:ext cx="4648105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105EC-E20C-754D-A274-EC47FEE12F5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0" name="Rectangle 9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6802438" y="237494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4"/>
          </p:nvPr>
        </p:nvSpPr>
        <p:spPr>
          <a:xfrm>
            <a:off x="6802438" y="4535424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3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82575" y="228600"/>
            <a:ext cx="4235450" cy="63452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0554" y="2571750"/>
            <a:ext cx="4016633" cy="1162050"/>
          </a:xfrm>
        </p:spPr>
        <p:txBody>
          <a:bodyPr anchor="b">
            <a:normAutofit/>
          </a:bodyPr>
          <a:lstStyle>
            <a:lvl1pPr algn="l">
              <a:defRPr sz="2600" b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94" y="3733800"/>
            <a:ext cx="4015304" cy="2392363"/>
          </a:xfrm>
        </p:spPr>
        <p:txBody>
          <a:bodyPr/>
          <a:lstStyle>
            <a:lvl1pPr marL="0" indent="0"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048000" y="6235607"/>
            <a:ext cx="1348398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FC79E90-2D80-BA41-A3B2-B2A249E8CC33}" type="datetimeFigureOut">
              <a:rPr lang="en-US" smtClean="0"/>
              <a:pPr/>
              <a:t>9/18/13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81095" y="6235607"/>
            <a:ext cx="2590705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105EC-E20C-754D-A274-EC47FEE12F5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0" name="Rectangle 9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1" name="Rectangle 10"/>
          <p:cNvSpPr/>
          <p:nvPr/>
        </p:nvSpPr>
        <p:spPr>
          <a:xfrm>
            <a:off x="4624388" y="4534726"/>
            <a:ext cx="2057400" cy="20391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4624388" y="22860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4"/>
          </p:nvPr>
        </p:nvSpPr>
        <p:spPr>
          <a:xfrm>
            <a:off x="4624388" y="2381663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5"/>
          </p:nvPr>
        </p:nvSpPr>
        <p:spPr>
          <a:xfrm>
            <a:off x="6803136" y="2381662"/>
            <a:ext cx="2057400" cy="418795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3 Pictures with Caption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166847" y="282573"/>
            <a:ext cx="685800" cy="30221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0" y="3124200"/>
            <a:ext cx="3108960" cy="871538"/>
          </a:xfrm>
        </p:spPr>
        <p:txBody>
          <a:bodyPr anchor="b">
            <a:normAutofit/>
          </a:bodyPr>
          <a:lstStyle>
            <a:lvl1pPr algn="l">
              <a:defRPr sz="2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77905" y="2365248"/>
            <a:ext cx="4240119" cy="418795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0" y="3995737"/>
            <a:ext cx="3108960" cy="214788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391399" y="6423585"/>
            <a:ext cx="1537447" cy="365125"/>
          </a:xfrm>
        </p:spPr>
        <p:txBody>
          <a:bodyPr/>
          <a:lstStyle/>
          <a:p>
            <a:fld id="{2FC79E90-2D80-BA41-A3B2-B2A249E8CC33}" type="datetimeFigureOut">
              <a:rPr lang="en-US" smtClean="0"/>
              <a:pPr/>
              <a:t>9/18/13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91000" y="6423585"/>
            <a:ext cx="3005138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105EC-E20C-754D-A274-EC47FEE12F5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4750361" y="3370730"/>
            <a:ext cx="220568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2400" b="1" baseline="0">
                <a:solidFill>
                  <a:schemeClr val="accent1">
                    <a:lumMod val="60000"/>
                    <a:lumOff val="40000"/>
                  </a:schemeClr>
                </a:solidFill>
              </a:rPr>
              <a:t>+ </a:t>
            </a:r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277905" y="22860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5" name="Picture Placeholder 12"/>
          <p:cNvSpPr>
            <a:spLocks noGrp="1"/>
          </p:cNvSpPr>
          <p:nvPr>
            <p:ph type="pic" sz="quarter" idx="14"/>
          </p:nvPr>
        </p:nvSpPr>
        <p:spPr>
          <a:xfrm>
            <a:off x="2460625" y="22860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9" name="TextBox 8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79E90-2D80-BA41-A3B2-B2A249E8CC33}" type="datetimeFigureOut">
              <a:rPr lang="en-US" smtClean="0"/>
              <a:pPr/>
              <a:t>9/18/13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105EC-E20C-754D-A274-EC47FEE12F5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8210550" y="282574"/>
            <a:ext cx="642097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79E90-2D80-BA41-A3B2-B2A249E8CC33}" type="datetimeFigureOut">
              <a:rPr lang="en-US" smtClean="0"/>
              <a:pPr/>
              <a:t>9/18/13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105EC-E20C-754D-A274-EC47FEE12F5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0" name="Rectangle 9"/>
          <p:cNvSpPr/>
          <p:nvPr/>
        </p:nvSpPr>
        <p:spPr>
          <a:xfrm>
            <a:off x="8068235" y="282574"/>
            <a:ext cx="91440" cy="16002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8166847" y="282573"/>
            <a:ext cx="685800" cy="30221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95772" y="954742"/>
            <a:ext cx="681318" cy="5171422"/>
          </a:xfrm>
        </p:spPr>
        <p:txBody>
          <a:bodyPr vert="eaVert" anchor="t" anchorCtr="0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58756"/>
            <a:ext cx="6858000" cy="518486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79E90-2D80-BA41-A3B2-B2A249E8CC33}" type="datetimeFigureOut">
              <a:rPr lang="en-US" smtClean="0"/>
              <a:pPr/>
              <a:t>9/18/13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105EC-E20C-754D-A274-EC47FEE12F5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 rot="16200000">
            <a:off x="8593111" y="561668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itle and Content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8474" y="134471"/>
            <a:ext cx="7556313" cy="995082"/>
          </a:xfrm>
        </p:spPr>
        <p:txBody>
          <a:bodyPr anchor="b" anchorCtr="0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79E90-2D80-BA41-A3B2-B2A249E8CC33}" type="datetimeFigureOut">
              <a:rPr lang="en-US" smtClean="0"/>
              <a:pPr/>
              <a:t>9/18/13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105EC-E20C-754D-A274-EC47FEE12F5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498518" y="1129553"/>
            <a:ext cx="7558960" cy="774700"/>
          </a:xfrm>
        </p:spPr>
        <p:txBody>
          <a:bodyPr vert="horz" lIns="91440" tIns="45720" rIns="91440" bIns="45720" rtlCol="0" anchor="t" anchorCtr="0">
            <a:noAutofit/>
          </a:bodyPr>
          <a:lstStyle>
            <a:lvl1pPr marL="0" indent="0">
              <a:buNone/>
              <a:defRPr kumimoji="0" sz="2400" b="0" i="0" u="none" strike="noStrike" kern="1200" cap="none" spc="0" normalizeH="0" baseline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itle Slide with 2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800600" y="4624668"/>
            <a:ext cx="4038600" cy="933450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800600" y="5562599"/>
            <a:ext cx="4038600" cy="748553"/>
          </a:xfrm>
        </p:spPr>
        <p:txBody>
          <a:bodyPr>
            <a:normAutofit/>
          </a:bodyPr>
          <a:lstStyle>
            <a:lvl1pPr marL="0" indent="0" algn="l">
              <a:spcBef>
                <a:spcPts val="300"/>
              </a:spcBef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800600" y="6425640"/>
            <a:ext cx="1232647" cy="365125"/>
          </a:xfrm>
        </p:spPr>
        <p:txBody>
          <a:bodyPr/>
          <a:lstStyle>
            <a:lvl1pPr algn="l">
              <a:defRPr/>
            </a:lvl1pPr>
          </a:lstStyle>
          <a:p>
            <a:fld id="{2FC79E90-2D80-BA41-A3B2-B2A249E8CC33}" type="datetimeFigureOut">
              <a:rPr lang="en-US" smtClean="0"/>
              <a:pPr/>
              <a:t>9/18/13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311153" y="6425640"/>
            <a:ext cx="2617694" cy="365125"/>
          </a:xfrm>
        </p:spPr>
        <p:txBody>
          <a:bodyPr/>
          <a:lstStyle>
            <a:lvl1pPr algn="r">
              <a:defRPr/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282575" y="228600"/>
            <a:ext cx="4235450" cy="4187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Rectangle 9"/>
          <p:cNvSpPr/>
          <p:nvPr/>
        </p:nvSpPr>
        <p:spPr>
          <a:xfrm>
            <a:off x="4624388" y="2377440"/>
            <a:ext cx="2057400" cy="20391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2"/>
          </p:nvPr>
        </p:nvSpPr>
        <p:spPr>
          <a:xfrm>
            <a:off x="4624388" y="22860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6802438" y="237744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2"/>
          </p:nvPr>
        </p:nvSpPr>
        <p:spPr>
          <a:xfrm>
            <a:off x="857250" y="1779494"/>
            <a:ext cx="3086100" cy="2040905"/>
          </a:xfrm>
        </p:spPr>
        <p:txBody>
          <a:bodyPr lIns="45720" tIns="45720" rIns="45720" anchor="t">
            <a:noAutofit/>
          </a:bodyPr>
          <a:lstStyle>
            <a:lvl1pPr marL="0" indent="0" algn="ctr">
              <a:buNone/>
              <a:defRPr sz="4600">
                <a:solidFill>
                  <a:schemeClr val="bg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58907" y="228600"/>
            <a:ext cx="8200930" cy="63452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3124200"/>
            <a:ext cx="5638800" cy="1362075"/>
          </a:xfrm>
        </p:spPr>
        <p:txBody>
          <a:bodyPr anchor="b" anchorCtr="0">
            <a:normAutofit/>
          </a:bodyPr>
          <a:lstStyle>
            <a:lvl1pPr algn="l">
              <a:defRPr sz="3200" b="0" cap="none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4495800"/>
            <a:ext cx="5638800" cy="1500187"/>
          </a:xfrm>
        </p:spPr>
        <p:txBody>
          <a:bodyPr anchor="t" anchorCtr="0">
            <a:normAutofit/>
          </a:bodyPr>
          <a:lstStyle>
            <a:lvl1pPr marL="0" indent="0">
              <a:spcBef>
                <a:spcPts val="300"/>
              </a:spcBef>
              <a:buNone/>
              <a:defRPr sz="1400" cap="none" baseline="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8906" y="6248774"/>
            <a:ext cx="1474694" cy="365125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fld id="{2FC79E90-2D80-BA41-A3B2-B2A249E8CC33}" type="datetimeFigureOut">
              <a:rPr lang="en-US" smtClean="0"/>
              <a:pPr/>
              <a:t>9/18/13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286000" y="6248774"/>
            <a:ext cx="56388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05800" y="6248774"/>
            <a:ext cx="554038" cy="365125"/>
          </a:xfrm>
        </p:spPr>
        <p:txBody>
          <a:bodyPr/>
          <a:lstStyle/>
          <a:p>
            <a:fld id="{AB5105EC-E20C-754D-A274-EC47FEE12F5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2003612" y="3110754"/>
            <a:ext cx="260909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40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9" name="Rectangle 8"/>
          <p:cNvSpPr/>
          <p:nvPr/>
        </p:nvSpPr>
        <p:spPr>
          <a:xfrm>
            <a:off x="285750" y="228600"/>
            <a:ext cx="212725" cy="634523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210550" y="282574"/>
            <a:ext cx="642097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Rectangle 11"/>
          <p:cNvSpPr/>
          <p:nvPr/>
        </p:nvSpPr>
        <p:spPr>
          <a:xfrm>
            <a:off x="8068235" y="282574"/>
            <a:ext cx="91440" cy="16002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TextBox 9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8518" y="1985963"/>
            <a:ext cx="3657600" cy="4140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399878" y="1985963"/>
            <a:ext cx="3657600" cy="4140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79E90-2D80-BA41-A3B2-B2A249E8CC33}" type="datetimeFigureOut">
              <a:rPr lang="en-US" smtClean="0"/>
              <a:pPr/>
              <a:t>9/18/13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105EC-E20C-754D-A274-EC47FEE12F5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TextBox 11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7541" y="2447365"/>
            <a:ext cx="3657600" cy="3678797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399878" y="2447365"/>
            <a:ext cx="3657600" cy="3678797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79E90-2D80-BA41-A3B2-B2A249E8CC33}" type="datetimeFigureOut">
              <a:rPr lang="en-US" smtClean="0"/>
              <a:pPr/>
              <a:t>9/18/13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105EC-E20C-754D-A274-EC47FEE12F5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7541" y="2070847"/>
            <a:ext cx="3657600" cy="322729"/>
          </a:xfrm>
          <a:prstGeom prst="rect">
            <a:avLst/>
          </a:prstGeom>
          <a:solidFill>
            <a:schemeClr val="accent3"/>
          </a:solidFill>
        </p:spPr>
        <p:txBody>
          <a:bodyPr tIns="0" bIns="0" anchor="ctr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99878" y="2070847"/>
            <a:ext cx="3657600" cy="322729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tIns="0" bIns="0" anchor="ctr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2 Content, Top and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8517" y="1985963"/>
            <a:ext cx="7569157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79E90-2D80-BA41-A3B2-B2A249E8CC33}" type="datetimeFigureOut">
              <a:rPr lang="en-US" smtClean="0"/>
              <a:pPr/>
              <a:t>9/18/13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Content Placeholder 2"/>
          <p:cNvSpPr>
            <a:spLocks noGrp="1"/>
          </p:cNvSpPr>
          <p:nvPr>
            <p:ph sz="half" idx="14"/>
          </p:nvPr>
        </p:nvSpPr>
        <p:spPr>
          <a:xfrm>
            <a:off x="498517" y="4164965"/>
            <a:ext cx="7569157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4" name="Rectangle 13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5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05800" y="242234"/>
            <a:ext cx="554038" cy="365125"/>
          </a:xfrm>
        </p:spPr>
        <p:txBody>
          <a:bodyPr/>
          <a:lstStyle/>
          <a:p>
            <a:fld id="{AB5105EC-E20C-754D-A274-EC47FEE12F5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3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TextBox 9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410075" y="1985963"/>
            <a:ext cx="3657600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79E90-2D80-BA41-A3B2-B2A249E8CC33}" type="datetimeFigureOut">
              <a:rPr lang="en-US" smtClean="0"/>
              <a:pPr/>
              <a:t>9/18/13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105EC-E20C-754D-A274-EC47FEE12F5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2"/>
          <p:cNvSpPr>
            <a:spLocks noGrp="1"/>
          </p:cNvSpPr>
          <p:nvPr>
            <p:ph sz="half" idx="15"/>
          </p:nvPr>
        </p:nvSpPr>
        <p:spPr>
          <a:xfrm>
            <a:off x="498518" y="1985963"/>
            <a:ext cx="3657600" cy="4140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3" name="Content Placeholder 2"/>
          <p:cNvSpPr>
            <a:spLocks noGrp="1"/>
          </p:cNvSpPr>
          <p:nvPr>
            <p:ph sz="half" idx="16"/>
          </p:nvPr>
        </p:nvSpPr>
        <p:spPr>
          <a:xfrm>
            <a:off x="4410075" y="4169664"/>
            <a:ext cx="3657600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20" Type="http://schemas.openxmlformats.org/officeDocument/2006/relationships/slideLayout" Target="../slideLayouts/slideLayout20.xml"/><Relationship Id="rId21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slideLayout" Target="../slideLayouts/slideLayout18.xml"/><Relationship Id="rId19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8474" y="484094"/>
            <a:ext cx="7556313" cy="1116106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8474" y="1981200"/>
            <a:ext cx="7556313" cy="4144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795247" y="642358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2FC79E90-2D80-BA41-A3B2-B2A249E8CC33}" type="datetimeFigureOut">
              <a:rPr lang="en-US" smtClean="0"/>
              <a:pPr/>
              <a:t>9/18/13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1706" y="6423585"/>
            <a:ext cx="612289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05800" y="242234"/>
            <a:ext cx="5540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bg1"/>
                </a:solidFill>
              </a:defRPr>
            </a:lvl1pPr>
          </a:lstStyle>
          <a:p>
            <a:fld id="{AB5105EC-E20C-754D-A274-EC47FEE12F5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  <p:sldLayoutId id="2147483679" r:id="rId19"/>
    <p:sldLayoutId id="2147483680" r:id="rId20"/>
  </p:sldLayoutIdLst>
  <p:txStyles>
    <p:titleStyle>
      <a:lvl1pPr algn="l" defTabSz="914400" rtl="0" eaLnBrk="1" latinLnBrk="0" hangingPunct="1">
        <a:spcBef>
          <a:spcPct val="0"/>
        </a:spcBef>
        <a:buNone/>
        <a:defRPr sz="3600" b="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spcBef>
          <a:spcPts val="2000"/>
        </a:spcBef>
        <a:buClr>
          <a:schemeClr val="accent1"/>
        </a:buClr>
        <a:buSzPct val="75000"/>
        <a:buFont typeface="Wingdings" pitchFamily="2" charset="2"/>
        <a:buChar char="n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spcBef>
          <a:spcPts val="600"/>
        </a:spcBef>
        <a:buClr>
          <a:schemeClr val="accent1"/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spcBef>
          <a:spcPts val="600"/>
        </a:spcBef>
        <a:buClr>
          <a:schemeClr val="accent1"/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bcps.org/offices/lis/models/elem.html" TargetMode="External"/><Relationship Id="rId3" Type="http://schemas.openxmlformats.org/officeDocument/2006/relationships/image" Target="../media/image4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hyperlink" Target="http://www.cstangata.blogspot.co.nz/" TargetMode="External"/><Relationship Id="rId5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studentchallenge.edublogs.org/" TargetMode="Externa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learner.org/workshops/teachreading35/session1/index.html" TargetMode="Externa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learner.org/workshops/teachreading35/session1/index.html" TargetMode="External"/><Relationship Id="rId3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1800" dirty="0" smtClean="0"/>
              <a:t>Dr. Julie Coiro </a:t>
            </a:r>
          </a:p>
          <a:p>
            <a:r>
              <a:rPr lang="en-US" sz="1800" dirty="0" smtClean="0"/>
              <a:t>Chafee 615</a:t>
            </a:r>
            <a:endParaRPr lang="en-US" sz="1800" dirty="0"/>
          </a:p>
        </p:txBody>
      </p:sp>
      <p:sp>
        <p:nvSpPr>
          <p:cNvPr id="4" name="TextBox 3"/>
          <p:cNvSpPr txBox="1"/>
          <p:nvPr/>
        </p:nvSpPr>
        <p:spPr>
          <a:xfrm>
            <a:off x="793788" y="1340728"/>
            <a:ext cx="340447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solidFill>
                  <a:schemeClr val="bg1"/>
                </a:solidFill>
              </a:rPr>
              <a:t>EDC 423:</a:t>
            </a:r>
          </a:p>
          <a:p>
            <a:pPr algn="ctr"/>
            <a:r>
              <a:rPr lang="en-US" sz="2800" dirty="0" smtClean="0">
                <a:solidFill>
                  <a:schemeClr val="bg1"/>
                </a:solidFill>
              </a:rPr>
              <a:t> Teaching Comprehension and Response in Elementary School </a:t>
            </a:r>
            <a:endParaRPr lang="en-US" sz="28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Key Takeaways Ch </a:t>
            </a:r>
            <a:r>
              <a:rPr lang="en-US" dirty="0" smtClean="0"/>
              <a:t>3: (</a:t>
            </a:r>
            <a:r>
              <a:rPr lang="en-US" dirty="0" err="1" smtClean="0"/>
              <a:t>p</a:t>
            </a:r>
            <a:r>
              <a:rPr lang="en-US" dirty="0" smtClean="0"/>
              <a:t>. 65-77)</a:t>
            </a:r>
            <a:br>
              <a:rPr lang="en-US" dirty="0" smtClean="0"/>
            </a:br>
            <a:r>
              <a:rPr lang="en-US" dirty="0" smtClean="0"/>
              <a:t>Supportive Learning Contexts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8474" y="1795320"/>
            <a:ext cx="8376414" cy="487680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Support comprehension with an inviting culture (that LOOKS and FEELS interesting, engaging, and organized) </a:t>
            </a:r>
          </a:p>
          <a:p>
            <a:r>
              <a:rPr lang="en-US" sz="2800" dirty="0" smtClean="0"/>
              <a:t>Consider your beliefs and dispositions as a teacher – How do you relay these to students? </a:t>
            </a:r>
          </a:p>
          <a:p>
            <a:pPr lvl="1"/>
            <a:r>
              <a:rPr lang="en-US" sz="2600" dirty="0" smtClean="0"/>
              <a:t>Teach Inquiry based problem solving (CPS) </a:t>
            </a:r>
          </a:p>
          <a:p>
            <a:pPr lvl="1"/>
            <a:r>
              <a:rPr lang="en-US" sz="2600" dirty="0" smtClean="0"/>
              <a:t>Focus on BIG IDEAS – turn topics and concepts into</a:t>
            </a:r>
            <a:r>
              <a:rPr lang="en-US" sz="2600" dirty="0" smtClean="0"/>
              <a:t> ESSENTIAL </a:t>
            </a:r>
            <a:r>
              <a:rPr lang="en-US" sz="2600" dirty="0" smtClean="0"/>
              <a:t>QUESTIONS that </a:t>
            </a:r>
            <a:r>
              <a:rPr lang="en-US" sz="2600" dirty="0" smtClean="0"/>
              <a:t>can link texts and discussions and connect to the real </a:t>
            </a:r>
            <a:r>
              <a:rPr lang="en-US" sz="2600" dirty="0" smtClean="0"/>
              <a:t>world</a:t>
            </a:r>
            <a:endParaRPr lang="en-US" sz="26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Essential </a:t>
            </a:r>
            <a:r>
              <a:rPr lang="en-US" b="1" dirty="0" smtClean="0"/>
              <a:t>Questions &gt; Big Ideas</a:t>
            </a:r>
            <a:endParaRPr lang="en-US" b="1" dirty="0"/>
          </a:p>
        </p:txBody>
      </p:sp>
      <p:pic>
        <p:nvPicPr>
          <p:cNvPr id="4" name="Picture 3" descr="Screen shot 2011-09-19 at 8.20.06 AM.png"/>
          <p:cNvPicPr>
            <a:picLocks noChangeAspect="1"/>
          </p:cNvPicPr>
          <p:nvPr/>
        </p:nvPicPr>
        <p:blipFill>
          <a:blip r:embed="rId2"/>
          <a:srcRect b="20986"/>
          <a:stretch>
            <a:fillRect/>
          </a:stretch>
        </p:blipFill>
        <p:spPr>
          <a:xfrm>
            <a:off x="133350" y="1590750"/>
            <a:ext cx="8877300" cy="44855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 descr="Screen shot 2011-09-19 at 8.31.26 AM.png">
            <a:hlinkClick r:id="rId2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0378" y="0"/>
            <a:ext cx="7863244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9168" y="239259"/>
            <a:ext cx="7556313" cy="1116106"/>
          </a:xfrm>
        </p:spPr>
        <p:txBody>
          <a:bodyPr/>
          <a:lstStyle/>
          <a:p>
            <a:r>
              <a:rPr lang="en-US" b="1" dirty="0" smtClean="0"/>
              <a:t>Essential Questions </a:t>
            </a:r>
            <a:r>
              <a:rPr lang="en-US" sz="3200" dirty="0" smtClean="0"/>
              <a:t>(Reframe topics to provide purpose and connections; to motivate and engage) </a:t>
            </a:r>
            <a:endParaRPr lang="en-US" dirty="0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498472" y="2034529"/>
            <a:ext cx="8208345" cy="4144963"/>
          </a:xfrm>
        </p:spPr>
        <p:txBody>
          <a:bodyPr>
            <a:noAutofit/>
          </a:bodyPr>
          <a:lstStyle/>
          <a:p>
            <a:r>
              <a:rPr lang="en-US" sz="2100" b="1" dirty="0" smtClean="0"/>
              <a:t>Habitats:</a:t>
            </a:r>
            <a:r>
              <a:rPr lang="en-US" sz="2100" dirty="0" smtClean="0"/>
              <a:t> </a:t>
            </a:r>
          </a:p>
          <a:p>
            <a:r>
              <a:rPr lang="en-US" sz="2100" b="1" dirty="0" smtClean="0"/>
              <a:t>Community</a:t>
            </a:r>
            <a:r>
              <a:rPr lang="en-US" sz="2100" dirty="0" smtClean="0"/>
              <a:t>:</a:t>
            </a:r>
            <a:r>
              <a:rPr lang="en-US" sz="2100" dirty="0" smtClean="0"/>
              <a:t> </a:t>
            </a:r>
          </a:p>
          <a:p>
            <a:r>
              <a:rPr lang="en-US" sz="2100" b="1" dirty="0" smtClean="0"/>
              <a:t>Geometry</a:t>
            </a:r>
            <a:r>
              <a:rPr lang="en-US" sz="2100" dirty="0" smtClean="0"/>
              <a:t>: </a:t>
            </a:r>
            <a:endParaRPr lang="en-US" sz="2100" dirty="0" smtClean="0"/>
          </a:p>
          <a:p>
            <a:r>
              <a:rPr lang="en-US" sz="2100" b="1" dirty="0" smtClean="0"/>
              <a:t>Science</a:t>
            </a:r>
            <a:r>
              <a:rPr lang="en-US" sz="2100" dirty="0" smtClean="0"/>
              <a:t>:</a:t>
            </a:r>
            <a:r>
              <a:rPr lang="en-US" sz="2100" dirty="0" smtClean="0"/>
              <a:t> Flight</a:t>
            </a:r>
          </a:p>
          <a:p>
            <a:pPr>
              <a:buNone/>
            </a:pP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bldLvl="2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9168" y="239259"/>
            <a:ext cx="7556313" cy="1116106"/>
          </a:xfrm>
        </p:spPr>
        <p:txBody>
          <a:bodyPr/>
          <a:lstStyle/>
          <a:p>
            <a:r>
              <a:rPr lang="en-US" b="1" dirty="0" smtClean="0"/>
              <a:t>Essential Questions </a:t>
            </a:r>
            <a:r>
              <a:rPr lang="en-US" sz="3200" dirty="0" smtClean="0"/>
              <a:t>(Reframe topics to provide purpose and connections; to motivate and engage) </a:t>
            </a:r>
            <a:endParaRPr lang="en-US" dirty="0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498472" y="2034529"/>
            <a:ext cx="8208345" cy="4144963"/>
          </a:xfrm>
        </p:spPr>
        <p:txBody>
          <a:bodyPr>
            <a:noAutofit/>
          </a:bodyPr>
          <a:lstStyle/>
          <a:p>
            <a:r>
              <a:rPr lang="en-US" sz="2100" b="1" dirty="0" smtClean="0"/>
              <a:t>Habitats:</a:t>
            </a:r>
            <a:r>
              <a:rPr lang="en-US" sz="2100" dirty="0" smtClean="0"/>
              <a:t> </a:t>
            </a:r>
          </a:p>
          <a:p>
            <a:pPr lvl="1"/>
            <a:r>
              <a:rPr lang="en-US" sz="2100" dirty="0" smtClean="0"/>
              <a:t> </a:t>
            </a:r>
            <a:r>
              <a:rPr lang="en-US" sz="2100" dirty="0" smtClean="0"/>
              <a:t>What makes a good home? For us? For bears? For lobsters? </a:t>
            </a:r>
          </a:p>
          <a:p>
            <a:r>
              <a:rPr lang="en-US" sz="2100" b="1" dirty="0" smtClean="0"/>
              <a:t>Community</a:t>
            </a:r>
            <a:r>
              <a:rPr lang="en-US" sz="2100" dirty="0" smtClean="0"/>
              <a:t>:</a:t>
            </a:r>
            <a:r>
              <a:rPr lang="en-US" sz="2100" dirty="0" smtClean="0"/>
              <a:t> </a:t>
            </a:r>
          </a:p>
          <a:p>
            <a:pPr lvl="1"/>
            <a:r>
              <a:rPr lang="en-US" sz="2100" dirty="0" smtClean="0"/>
              <a:t>How </a:t>
            </a:r>
            <a:r>
              <a:rPr lang="en-US" sz="2100" dirty="0" smtClean="0"/>
              <a:t>can we improve our school</a:t>
            </a:r>
            <a:r>
              <a:rPr lang="en-US" sz="2100" dirty="0" smtClean="0"/>
              <a:t>? </a:t>
            </a:r>
            <a:r>
              <a:rPr lang="en-US" sz="2100" dirty="0" smtClean="0"/>
              <a:t>our neighborhood? </a:t>
            </a:r>
            <a:endParaRPr lang="en-US" sz="2100" dirty="0" smtClean="0"/>
          </a:p>
          <a:p>
            <a:r>
              <a:rPr lang="en-US" sz="2100" b="1" dirty="0" smtClean="0"/>
              <a:t>Geometry</a:t>
            </a:r>
            <a:r>
              <a:rPr lang="en-US" sz="2100" dirty="0" smtClean="0"/>
              <a:t>: </a:t>
            </a:r>
          </a:p>
          <a:p>
            <a:pPr lvl="1"/>
            <a:r>
              <a:rPr lang="en-US" sz="2100" dirty="0" smtClean="0"/>
              <a:t>How can we use what we know about math to build a new playground? A doghouse?  </a:t>
            </a:r>
          </a:p>
          <a:p>
            <a:r>
              <a:rPr lang="en-US" sz="2100" b="1" dirty="0" smtClean="0"/>
              <a:t>Science</a:t>
            </a:r>
            <a:r>
              <a:rPr lang="en-US" sz="2100" dirty="0" smtClean="0"/>
              <a:t>:</a:t>
            </a:r>
            <a:r>
              <a:rPr lang="en-US" sz="2100" dirty="0" smtClean="0"/>
              <a:t> Flight</a:t>
            </a:r>
          </a:p>
          <a:p>
            <a:pPr lvl="1"/>
            <a:r>
              <a:rPr lang="en-US" sz="2100" dirty="0" smtClean="0"/>
              <a:t>How </a:t>
            </a:r>
            <a:r>
              <a:rPr lang="en-US" sz="2100" dirty="0" smtClean="0"/>
              <a:t>does flight influence and change behavior (for birds, for humans)?</a:t>
            </a:r>
            <a:endParaRPr lang="en-US" sz="2100" dirty="0" smtClean="0"/>
          </a:p>
          <a:p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2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2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bldLvl="2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8474" y="284559"/>
            <a:ext cx="7556313" cy="1116106"/>
          </a:xfrm>
        </p:spPr>
        <p:txBody>
          <a:bodyPr/>
          <a:lstStyle/>
          <a:p>
            <a:r>
              <a:rPr lang="en-US" dirty="0" smtClean="0"/>
              <a:t>Connecting, Inquiring, Learning</a:t>
            </a:r>
            <a:endParaRPr lang="en-US" dirty="0"/>
          </a:p>
        </p:txBody>
      </p:sp>
      <p:pic>
        <p:nvPicPr>
          <p:cNvPr id="4" name="Picture 3" descr="Screen shot 2013-09-18 at 11.02.22 PM.png">
            <a:hlinkClick r:id="rId2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119890"/>
            <a:ext cx="9144000" cy="4120221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  <p:grpSp>
        <p:nvGrpSpPr>
          <p:cNvPr id="7" name="Group 6"/>
          <p:cNvGrpSpPr/>
          <p:nvPr/>
        </p:nvGrpSpPr>
        <p:grpSpPr>
          <a:xfrm>
            <a:off x="928568" y="939000"/>
            <a:ext cx="7901358" cy="5482053"/>
            <a:chOff x="928568" y="939000"/>
            <a:chExt cx="7901358" cy="5482053"/>
          </a:xfrm>
        </p:grpSpPr>
        <p:pic>
          <p:nvPicPr>
            <p:cNvPr id="5" name="Picture 4" descr="Screen shot 2013-09-19 at 6.59.51 AM.png">
              <a:hlinkClick r:id="rId4"/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928568" y="1400665"/>
              <a:ext cx="7901358" cy="5020388"/>
            </a:xfrm>
            <a:prstGeom prst="rect">
              <a:avLst/>
            </a:prstGeom>
          </p:spPr>
        </p:pic>
        <p:sp>
          <p:nvSpPr>
            <p:cNvPr id="6" name="TextBox 5"/>
            <p:cNvSpPr txBox="1"/>
            <p:nvPr/>
          </p:nvSpPr>
          <p:spPr>
            <a:xfrm>
              <a:off x="2785703" y="939000"/>
              <a:ext cx="430145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b="1" dirty="0" smtClean="0">
                  <a:solidFill>
                    <a:srgbClr val="FF0000"/>
                  </a:solidFill>
                </a:rPr>
                <a:t>What? So What? </a:t>
              </a:r>
              <a:endParaRPr lang="en-US" sz="2400" b="1" dirty="0">
                <a:solidFill>
                  <a:srgbClr val="FF0000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994" y="163855"/>
            <a:ext cx="7556313" cy="1116106"/>
          </a:xfrm>
        </p:spPr>
        <p:txBody>
          <a:bodyPr/>
          <a:lstStyle/>
          <a:p>
            <a:r>
              <a:rPr lang="en-US" dirty="0" smtClean="0"/>
              <a:t>Next Class: </a:t>
            </a:r>
            <a:br>
              <a:rPr lang="en-US" dirty="0" smtClean="0"/>
            </a:br>
            <a:r>
              <a:rPr lang="en-US" dirty="0" smtClean="0"/>
              <a:t>Big Ideas and Essential Questions </a:t>
            </a:r>
            <a:br>
              <a:rPr lang="en-US" dirty="0" smtClean="0"/>
            </a:br>
            <a:r>
              <a:rPr lang="en-US" dirty="0" smtClean="0"/>
              <a:t>I Do/We Do</a:t>
            </a:r>
            <a:endParaRPr lang="en-US" dirty="0"/>
          </a:p>
        </p:txBody>
      </p:sp>
      <p:pic>
        <p:nvPicPr>
          <p:cNvPr id="4" name="Picture 3" descr="Screen shot 2011-09-19 at 8.25.39 A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6991" y="1609339"/>
            <a:ext cx="1979373" cy="1702196"/>
          </a:xfrm>
          <a:prstGeom prst="rect">
            <a:avLst/>
          </a:prstGeom>
        </p:spPr>
      </p:pic>
      <p:pic>
        <p:nvPicPr>
          <p:cNvPr id="7" name="Picture 6" descr="Screen shot 2011-09-19 at 8.26.21 A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85755" y="1609339"/>
            <a:ext cx="2261271" cy="1778325"/>
          </a:xfrm>
          <a:prstGeom prst="rect">
            <a:avLst/>
          </a:prstGeom>
        </p:spPr>
      </p:pic>
      <p:pic>
        <p:nvPicPr>
          <p:cNvPr id="8" name="Picture 7" descr="Screen shot 2013-09-19 at 10.15.49 AM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700" y="3797300"/>
            <a:ext cx="9118600" cy="30607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Essential Questions: </a:t>
            </a:r>
            <a:br>
              <a:rPr lang="en-US" dirty="0" smtClean="0"/>
            </a:br>
            <a:r>
              <a:rPr lang="en-US" dirty="0" smtClean="0"/>
              <a:t>You Try…</a:t>
            </a:r>
            <a:endParaRPr lang="en-US" dirty="0"/>
          </a:p>
        </p:txBody>
      </p:sp>
      <p:pic>
        <p:nvPicPr>
          <p:cNvPr id="4" name="Picture 3" descr="Screen shot 2011-09-19 at 8.25.39 A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69555" y="224971"/>
            <a:ext cx="3198329" cy="2750458"/>
          </a:xfrm>
          <a:prstGeom prst="rect">
            <a:avLst/>
          </a:prstGeom>
        </p:spPr>
      </p:pic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498473" y="1981200"/>
            <a:ext cx="5447197" cy="4144963"/>
          </a:xfrm>
        </p:spPr>
        <p:txBody>
          <a:bodyPr>
            <a:noAutofit/>
          </a:bodyPr>
          <a:lstStyle/>
          <a:p>
            <a:r>
              <a:rPr lang="en-US" sz="2800" dirty="0" smtClean="0"/>
              <a:t>Lesson/Big Idea: </a:t>
            </a:r>
          </a:p>
          <a:p>
            <a:r>
              <a:rPr lang="en-US" sz="2800" dirty="0" smtClean="0"/>
              <a:t>Questions?  </a:t>
            </a:r>
            <a:endParaRPr lang="en-US" sz="28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Essential Questions:</a:t>
            </a:r>
            <a:br>
              <a:rPr lang="en-US" dirty="0" smtClean="0"/>
            </a:br>
            <a:r>
              <a:rPr lang="en-US" dirty="0" smtClean="0"/>
              <a:t>You Try…</a:t>
            </a:r>
            <a:endParaRPr lang="en-US" dirty="0"/>
          </a:p>
        </p:txBody>
      </p:sp>
      <p:pic>
        <p:nvPicPr>
          <p:cNvPr id="5" name="Picture 4" descr="Screen shot 2011-09-19 at 8.26.21 A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58864" y="210155"/>
            <a:ext cx="3301056" cy="2596040"/>
          </a:xfrm>
          <a:prstGeom prst="rect">
            <a:avLst/>
          </a:prstGeom>
        </p:spPr>
      </p:pic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498474" y="1981200"/>
            <a:ext cx="5344470" cy="4144963"/>
          </a:xfrm>
        </p:spPr>
        <p:txBody>
          <a:bodyPr>
            <a:noAutofit/>
          </a:bodyPr>
          <a:lstStyle/>
          <a:p>
            <a:r>
              <a:rPr lang="en-US" sz="2800" dirty="0" smtClean="0"/>
              <a:t>Lesson/Big Idea?</a:t>
            </a:r>
          </a:p>
          <a:p>
            <a:r>
              <a:rPr lang="en-US" sz="2800" dirty="0" smtClean="0"/>
              <a:t>Questions? </a:t>
            </a:r>
            <a:endParaRPr lang="en-US" sz="28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Homework</a:t>
            </a:r>
            <a:r>
              <a:rPr lang="en-US" dirty="0" smtClean="0"/>
              <a:t>: </a:t>
            </a:r>
            <a:br>
              <a:rPr lang="en-US" dirty="0" smtClean="0"/>
            </a:br>
            <a:r>
              <a:rPr lang="en-US" dirty="0" smtClean="0"/>
              <a:t>Motivation and Engagement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8474" y="2061838"/>
            <a:ext cx="8089901" cy="4144963"/>
          </a:xfrm>
        </p:spPr>
        <p:txBody>
          <a:bodyPr>
            <a:noAutofit/>
          </a:bodyPr>
          <a:lstStyle/>
          <a:p>
            <a:r>
              <a:rPr lang="en-US" sz="3200" dirty="0" smtClean="0"/>
              <a:t>Read Chapter 6: Classroom Culture and Motivation</a:t>
            </a:r>
          </a:p>
          <a:p>
            <a:r>
              <a:rPr lang="en-US" sz="3200" dirty="0" smtClean="0"/>
              <a:t>Read Sweet &amp; Guthrie (1996) (article on wiki) </a:t>
            </a:r>
          </a:p>
          <a:p>
            <a:r>
              <a:rPr lang="en-US" sz="3200" dirty="0" smtClean="0"/>
              <a:t>Complete NGT Reflection #</a:t>
            </a:r>
            <a:r>
              <a:rPr lang="en-US" sz="3200" dirty="0" smtClean="0"/>
              <a:t>3</a:t>
            </a:r>
          </a:p>
          <a:p>
            <a:r>
              <a:rPr lang="en-US" sz="3200" dirty="0" smtClean="0"/>
              <a:t> Select a Nat Geo article and consider a “Main Idea” and a “Big Idea” </a:t>
            </a:r>
            <a:endParaRPr lang="en-US" sz="32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7550" y="178578"/>
            <a:ext cx="7556313" cy="1116106"/>
          </a:xfrm>
        </p:spPr>
        <p:txBody>
          <a:bodyPr/>
          <a:lstStyle/>
          <a:p>
            <a:r>
              <a:rPr lang="en-US" dirty="0" smtClean="0"/>
              <a:t>As you begin today: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8474" y="1051648"/>
            <a:ext cx="8194032" cy="4796728"/>
          </a:xfrm>
        </p:spPr>
        <p:txBody>
          <a:bodyPr>
            <a:no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sz="2400" dirty="0" smtClean="0"/>
              <a:t>Please take</a:t>
            </a:r>
            <a:r>
              <a:rPr lang="en-US" sz="2400" dirty="0" smtClean="0"/>
              <a:t> two sticky notes. 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dirty="0" smtClean="0"/>
              <a:t>Put your first name on both sticky notes. 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dirty="0" smtClean="0"/>
              <a:t>Review your homework assignment: Comprehension Self-Assessment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dirty="0" smtClean="0"/>
              <a:t>On one sticky note, write </a:t>
            </a:r>
            <a:r>
              <a:rPr lang="en-US" sz="2400" b="1" dirty="0" smtClean="0"/>
              <a:t>one area of strength </a:t>
            </a:r>
            <a:r>
              <a:rPr lang="en-US" sz="2400" dirty="0" smtClean="0"/>
              <a:t>in terms of your comprehension strategy use while reading your challenging text. 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dirty="0" smtClean="0"/>
              <a:t>On the 2</a:t>
            </a:r>
            <a:r>
              <a:rPr lang="en-US" sz="2400" baseline="30000" dirty="0" smtClean="0"/>
              <a:t>nd</a:t>
            </a:r>
            <a:r>
              <a:rPr lang="en-US" sz="2400" dirty="0" smtClean="0"/>
              <a:t> sticky note, write </a:t>
            </a:r>
            <a:r>
              <a:rPr lang="en-US" sz="2400" b="1" dirty="0" smtClean="0"/>
              <a:t>one area for improvement </a:t>
            </a:r>
            <a:r>
              <a:rPr lang="en-US" sz="2400" dirty="0" smtClean="0"/>
              <a:t>in terms of your comprehension strategy use. 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dirty="0" smtClean="0"/>
              <a:t>Stick each note under the appropriate heading on the front board.  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extBox 18"/>
          <p:cNvSpPr txBox="1">
            <a:spLocks noChangeArrowheads="1"/>
          </p:cNvSpPr>
          <p:nvPr/>
        </p:nvSpPr>
        <p:spPr bwMode="auto">
          <a:xfrm>
            <a:off x="4361015" y="3851017"/>
            <a:ext cx="498855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800" dirty="0"/>
              <a:t>M</a:t>
            </a:r>
          </a:p>
        </p:txBody>
      </p:sp>
      <p:sp>
        <p:nvSpPr>
          <p:cNvPr id="27" name="TextBox 23"/>
          <p:cNvSpPr txBox="1">
            <a:spLocks noChangeArrowheads="1"/>
          </p:cNvSpPr>
          <p:nvPr/>
        </p:nvSpPr>
        <p:spPr bwMode="auto">
          <a:xfrm>
            <a:off x="2057101" y="3505200"/>
            <a:ext cx="37524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800" dirty="0"/>
              <a:t>S</a:t>
            </a:r>
          </a:p>
        </p:txBody>
      </p:sp>
      <p:sp>
        <p:nvSpPr>
          <p:cNvPr id="24" name="TextBox 21"/>
          <p:cNvSpPr txBox="1">
            <a:spLocks noChangeArrowheads="1"/>
          </p:cNvSpPr>
          <p:nvPr/>
        </p:nvSpPr>
        <p:spPr bwMode="auto">
          <a:xfrm>
            <a:off x="5943600" y="5567362"/>
            <a:ext cx="390525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US" sz="2800" dirty="0" smtClean="0"/>
              <a:t>A</a:t>
            </a:r>
            <a:endParaRPr lang="en-US" sz="2800" dirty="0"/>
          </a:p>
        </p:txBody>
      </p:sp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607714" y="320234"/>
            <a:ext cx="7556313" cy="1116106"/>
          </a:xfrm>
        </p:spPr>
        <p:txBody>
          <a:bodyPr/>
          <a:lstStyle/>
          <a:p>
            <a:pPr eaLnBrk="1" hangingPunct="1"/>
            <a:r>
              <a:rPr lang="en-US" dirty="0" smtClean="0"/>
              <a:t>Are you a strategic reader? </a:t>
            </a:r>
            <a:br>
              <a:rPr lang="en-US" dirty="0" smtClean="0"/>
            </a:br>
            <a:r>
              <a:rPr lang="en-US" dirty="0" smtClean="0"/>
              <a:t>M+MDAAVISS</a:t>
            </a:r>
            <a:endParaRPr lang="en-US" dirty="0"/>
          </a:p>
        </p:txBody>
      </p:sp>
      <p:sp>
        <p:nvSpPr>
          <p:cNvPr id="50179" name="AutoShape 3"/>
          <p:cNvSpPr>
            <a:spLocks noChangeArrowheads="1"/>
          </p:cNvSpPr>
          <p:nvPr/>
        </p:nvSpPr>
        <p:spPr bwMode="auto">
          <a:xfrm>
            <a:off x="3352800" y="3429000"/>
            <a:ext cx="2667000" cy="1371600"/>
          </a:xfrm>
          <a:prstGeom prst="roundRect">
            <a:avLst>
              <a:gd name="adj" fmla="val 16667"/>
            </a:avLst>
          </a:prstGeom>
          <a:solidFill>
            <a:schemeClr val="accent2">
              <a:lumMod val="10000"/>
              <a:lumOff val="90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dirty="0"/>
              <a:t>MONITOR </a:t>
            </a:r>
          </a:p>
          <a:p>
            <a:pPr algn="ctr"/>
            <a:r>
              <a:rPr lang="en-US" dirty="0"/>
              <a:t>AND </a:t>
            </a:r>
          </a:p>
          <a:p>
            <a:pPr algn="ctr"/>
            <a:r>
              <a:rPr lang="en-US" dirty="0"/>
              <a:t>CLARIFY </a:t>
            </a:r>
          </a:p>
        </p:txBody>
      </p:sp>
      <p:sp>
        <p:nvSpPr>
          <p:cNvPr id="24580" name="Line 9"/>
          <p:cNvSpPr>
            <a:spLocks noChangeShapeType="1"/>
          </p:cNvSpPr>
          <p:nvPr/>
        </p:nvSpPr>
        <p:spPr bwMode="auto">
          <a:xfrm flipV="1">
            <a:off x="5943600" y="3200400"/>
            <a:ext cx="304800" cy="3048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581" name="Line 10"/>
          <p:cNvSpPr>
            <a:spLocks noChangeShapeType="1"/>
          </p:cNvSpPr>
          <p:nvPr/>
        </p:nvSpPr>
        <p:spPr bwMode="auto">
          <a:xfrm flipH="1" flipV="1">
            <a:off x="6019799" y="4343400"/>
            <a:ext cx="675032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582" name="Line 11"/>
          <p:cNvSpPr>
            <a:spLocks noChangeShapeType="1"/>
          </p:cNvSpPr>
          <p:nvPr/>
        </p:nvSpPr>
        <p:spPr bwMode="auto">
          <a:xfrm flipV="1">
            <a:off x="3962400" y="4800599"/>
            <a:ext cx="381000" cy="766763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583" name="Line 12"/>
          <p:cNvSpPr>
            <a:spLocks noChangeShapeType="1"/>
          </p:cNvSpPr>
          <p:nvPr/>
        </p:nvSpPr>
        <p:spPr bwMode="auto">
          <a:xfrm flipV="1">
            <a:off x="2708274" y="4343400"/>
            <a:ext cx="644526" cy="4572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584" name="Line 13"/>
          <p:cNvSpPr>
            <a:spLocks noChangeShapeType="1"/>
          </p:cNvSpPr>
          <p:nvPr/>
        </p:nvSpPr>
        <p:spPr bwMode="auto">
          <a:xfrm flipH="1" flipV="1">
            <a:off x="4572000" y="2514600"/>
            <a:ext cx="0" cy="9144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585" name="Line 15"/>
          <p:cNvSpPr>
            <a:spLocks noChangeShapeType="1"/>
          </p:cNvSpPr>
          <p:nvPr/>
        </p:nvSpPr>
        <p:spPr bwMode="auto">
          <a:xfrm flipH="1" flipV="1">
            <a:off x="2889848" y="2743200"/>
            <a:ext cx="724888" cy="70485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587" name="TextBox 18"/>
          <p:cNvSpPr txBox="1">
            <a:spLocks noChangeArrowheads="1"/>
          </p:cNvSpPr>
          <p:nvPr/>
        </p:nvSpPr>
        <p:spPr bwMode="auto">
          <a:xfrm>
            <a:off x="4266819" y="1991380"/>
            <a:ext cx="498855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800" dirty="0"/>
              <a:t>M</a:t>
            </a:r>
          </a:p>
        </p:txBody>
      </p:sp>
      <p:sp>
        <p:nvSpPr>
          <p:cNvPr id="24588" name="TextBox 19"/>
          <p:cNvSpPr txBox="1">
            <a:spLocks noChangeArrowheads="1"/>
          </p:cNvSpPr>
          <p:nvPr/>
        </p:nvSpPr>
        <p:spPr bwMode="auto">
          <a:xfrm>
            <a:off x="6248400" y="2743200"/>
            <a:ext cx="44643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800"/>
              <a:t>D</a:t>
            </a:r>
          </a:p>
        </p:txBody>
      </p:sp>
      <p:sp>
        <p:nvSpPr>
          <p:cNvPr id="24589" name="TextBox 20"/>
          <p:cNvSpPr txBox="1">
            <a:spLocks noChangeArrowheads="1"/>
          </p:cNvSpPr>
          <p:nvPr/>
        </p:nvSpPr>
        <p:spPr bwMode="auto">
          <a:xfrm>
            <a:off x="6896443" y="4133850"/>
            <a:ext cx="403225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US" sz="2800" dirty="0"/>
              <a:t>A</a:t>
            </a:r>
          </a:p>
        </p:txBody>
      </p:sp>
      <p:sp>
        <p:nvSpPr>
          <p:cNvPr id="50182" name="AutoShape 6"/>
          <p:cNvSpPr>
            <a:spLocks noChangeArrowheads="1"/>
          </p:cNvSpPr>
          <p:nvPr/>
        </p:nvSpPr>
        <p:spPr bwMode="auto">
          <a:xfrm>
            <a:off x="6468066" y="4112627"/>
            <a:ext cx="2667000" cy="685800"/>
          </a:xfrm>
          <a:prstGeom prst="roundRect">
            <a:avLst>
              <a:gd name="adj" fmla="val 44532"/>
            </a:avLst>
          </a:prstGeom>
          <a:solidFill>
            <a:schemeClr val="accent6">
              <a:lumMod val="20000"/>
              <a:lumOff val="80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sz="2800" b="1" dirty="0"/>
              <a:t>A</a:t>
            </a:r>
            <a:r>
              <a:rPr lang="en-US" dirty="0"/>
              <a:t>SK QUESTIONS</a:t>
            </a:r>
          </a:p>
        </p:txBody>
      </p:sp>
      <p:sp>
        <p:nvSpPr>
          <p:cNvPr id="24591" name="TextBox 21"/>
          <p:cNvSpPr txBox="1">
            <a:spLocks noChangeArrowheads="1"/>
          </p:cNvSpPr>
          <p:nvPr/>
        </p:nvSpPr>
        <p:spPr bwMode="auto">
          <a:xfrm>
            <a:off x="3505200" y="5560427"/>
            <a:ext cx="441146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US" sz="2800" dirty="0"/>
              <a:t>V</a:t>
            </a:r>
          </a:p>
        </p:txBody>
      </p:sp>
      <p:sp>
        <p:nvSpPr>
          <p:cNvPr id="24592" name="TextBox 22"/>
          <p:cNvSpPr txBox="1">
            <a:spLocks noChangeArrowheads="1"/>
          </p:cNvSpPr>
          <p:nvPr/>
        </p:nvSpPr>
        <p:spPr bwMode="auto">
          <a:xfrm>
            <a:off x="2244725" y="4727450"/>
            <a:ext cx="29705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800" dirty="0"/>
              <a:t>I</a:t>
            </a:r>
          </a:p>
        </p:txBody>
      </p:sp>
      <p:sp>
        <p:nvSpPr>
          <p:cNvPr id="24593" name="TextBox 23"/>
          <p:cNvSpPr txBox="1">
            <a:spLocks noChangeArrowheads="1"/>
          </p:cNvSpPr>
          <p:nvPr/>
        </p:nvSpPr>
        <p:spPr bwMode="auto">
          <a:xfrm>
            <a:off x="2506864" y="2133600"/>
            <a:ext cx="37524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800" dirty="0"/>
              <a:t>S</a:t>
            </a:r>
          </a:p>
        </p:txBody>
      </p:sp>
      <p:sp>
        <p:nvSpPr>
          <p:cNvPr id="50180" name="AutoShape 4"/>
          <p:cNvSpPr>
            <a:spLocks noChangeArrowheads="1"/>
          </p:cNvSpPr>
          <p:nvPr/>
        </p:nvSpPr>
        <p:spPr bwMode="auto">
          <a:xfrm>
            <a:off x="484374" y="4727450"/>
            <a:ext cx="2223900" cy="839912"/>
          </a:xfrm>
          <a:prstGeom prst="roundRect">
            <a:avLst>
              <a:gd name="adj" fmla="val 16667"/>
            </a:avLst>
          </a:prstGeom>
          <a:solidFill>
            <a:schemeClr val="accent6">
              <a:lumMod val="20000"/>
              <a:lumOff val="80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sz="2800" b="1" dirty="0" smtClean="0"/>
              <a:t>I</a:t>
            </a:r>
            <a:r>
              <a:rPr lang="en-US" dirty="0" smtClean="0"/>
              <a:t>NFER/</a:t>
            </a:r>
          </a:p>
          <a:p>
            <a:pPr algn="ctr"/>
            <a:r>
              <a:rPr lang="en-US" dirty="0"/>
              <a:t>PREDICT</a:t>
            </a:r>
          </a:p>
        </p:txBody>
      </p:sp>
      <p:sp>
        <p:nvSpPr>
          <p:cNvPr id="50181" name="AutoShape 5"/>
          <p:cNvSpPr>
            <a:spLocks noChangeArrowheads="1"/>
          </p:cNvSpPr>
          <p:nvPr/>
        </p:nvSpPr>
        <p:spPr bwMode="auto">
          <a:xfrm>
            <a:off x="3657600" y="1676400"/>
            <a:ext cx="2286000" cy="838200"/>
          </a:xfrm>
          <a:prstGeom prst="roundRect">
            <a:avLst>
              <a:gd name="adj" fmla="val 16667"/>
            </a:avLst>
          </a:prstGeom>
          <a:solidFill>
            <a:schemeClr val="accent6">
              <a:lumMod val="20000"/>
              <a:lumOff val="80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sz="2800" b="1" dirty="0"/>
              <a:t>M</a:t>
            </a:r>
            <a:r>
              <a:rPr lang="en-US" dirty="0"/>
              <a:t>AKE </a:t>
            </a:r>
          </a:p>
          <a:p>
            <a:pPr algn="ctr"/>
            <a:r>
              <a:rPr lang="en-US" dirty="0"/>
              <a:t>CONNECTIONS</a:t>
            </a:r>
          </a:p>
        </p:txBody>
      </p:sp>
      <p:sp>
        <p:nvSpPr>
          <p:cNvPr id="50183" name="AutoShape 7"/>
          <p:cNvSpPr>
            <a:spLocks noChangeArrowheads="1"/>
          </p:cNvSpPr>
          <p:nvPr/>
        </p:nvSpPr>
        <p:spPr bwMode="auto">
          <a:xfrm>
            <a:off x="2708274" y="5567362"/>
            <a:ext cx="2057400" cy="685800"/>
          </a:xfrm>
          <a:prstGeom prst="roundRect">
            <a:avLst>
              <a:gd name="adj" fmla="val 16667"/>
            </a:avLst>
          </a:prstGeom>
          <a:solidFill>
            <a:schemeClr val="accent6">
              <a:lumMod val="20000"/>
              <a:lumOff val="80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sz="2800" b="1" dirty="0"/>
              <a:t>V</a:t>
            </a:r>
            <a:r>
              <a:rPr lang="en-US" dirty="0"/>
              <a:t>ISUALIZE</a:t>
            </a:r>
          </a:p>
        </p:txBody>
      </p:sp>
      <p:sp>
        <p:nvSpPr>
          <p:cNvPr id="50184" name="AutoShape 8"/>
          <p:cNvSpPr>
            <a:spLocks noChangeArrowheads="1"/>
          </p:cNvSpPr>
          <p:nvPr/>
        </p:nvSpPr>
        <p:spPr bwMode="auto">
          <a:xfrm>
            <a:off x="1216025" y="2057400"/>
            <a:ext cx="2057400" cy="685800"/>
          </a:xfrm>
          <a:prstGeom prst="roundRect">
            <a:avLst>
              <a:gd name="adj" fmla="val 16667"/>
            </a:avLst>
          </a:prstGeom>
          <a:solidFill>
            <a:schemeClr val="accent6">
              <a:lumMod val="20000"/>
              <a:lumOff val="80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sz="2800" b="1" dirty="0" smtClean="0"/>
              <a:t>S</a:t>
            </a:r>
            <a:r>
              <a:rPr lang="en-US" dirty="0" smtClean="0"/>
              <a:t>YNTHESIZE</a:t>
            </a:r>
            <a:endParaRPr lang="en-US" dirty="0"/>
          </a:p>
        </p:txBody>
      </p:sp>
      <p:sp>
        <p:nvSpPr>
          <p:cNvPr id="50190" name="AutoShape 14"/>
          <p:cNvSpPr>
            <a:spLocks noChangeArrowheads="1"/>
          </p:cNvSpPr>
          <p:nvPr/>
        </p:nvSpPr>
        <p:spPr bwMode="auto">
          <a:xfrm>
            <a:off x="6271413" y="2225480"/>
            <a:ext cx="2438400" cy="1066800"/>
          </a:xfrm>
          <a:prstGeom prst="roundRect">
            <a:avLst>
              <a:gd name="adj" fmla="val 16667"/>
            </a:avLst>
          </a:prstGeom>
          <a:solidFill>
            <a:schemeClr val="accent6">
              <a:lumMod val="20000"/>
              <a:lumOff val="80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sz="2800" b="1" dirty="0"/>
              <a:t>D</a:t>
            </a:r>
            <a:r>
              <a:rPr lang="en-US" dirty="0"/>
              <a:t>ETERMINE </a:t>
            </a:r>
          </a:p>
          <a:p>
            <a:pPr algn="ctr"/>
            <a:r>
              <a:rPr lang="en-US" dirty="0"/>
              <a:t>IMPORTANT</a:t>
            </a:r>
          </a:p>
          <a:p>
            <a:pPr algn="ctr"/>
            <a:r>
              <a:rPr lang="en-US" dirty="0"/>
              <a:t>IDEAS</a:t>
            </a:r>
          </a:p>
        </p:txBody>
      </p:sp>
      <p:sp>
        <p:nvSpPr>
          <p:cNvPr id="23" name="AutoShape 6"/>
          <p:cNvSpPr>
            <a:spLocks noChangeArrowheads="1"/>
          </p:cNvSpPr>
          <p:nvPr/>
        </p:nvSpPr>
        <p:spPr bwMode="auto">
          <a:xfrm>
            <a:off x="5181600" y="5567362"/>
            <a:ext cx="2667000" cy="685800"/>
          </a:xfrm>
          <a:prstGeom prst="roundRect">
            <a:avLst>
              <a:gd name="adj" fmla="val 44532"/>
            </a:avLst>
          </a:prstGeom>
          <a:solidFill>
            <a:schemeClr val="accent6">
              <a:lumMod val="20000"/>
              <a:lumOff val="80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sz="2800" b="1" dirty="0" smtClean="0"/>
              <a:t>A</a:t>
            </a:r>
            <a:r>
              <a:rPr lang="en-US" dirty="0" smtClean="0"/>
              <a:t>NALYZE/CRITIQUE</a:t>
            </a:r>
            <a:endParaRPr lang="en-US" dirty="0"/>
          </a:p>
        </p:txBody>
      </p:sp>
      <p:sp>
        <p:nvSpPr>
          <p:cNvPr id="25" name="Line 11"/>
          <p:cNvSpPr>
            <a:spLocks noChangeShapeType="1"/>
          </p:cNvSpPr>
          <p:nvPr/>
        </p:nvSpPr>
        <p:spPr bwMode="auto">
          <a:xfrm flipH="1" flipV="1">
            <a:off x="5181600" y="4800599"/>
            <a:ext cx="838200" cy="766763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6" name="AutoShape 8"/>
          <p:cNvSpPr>
            <a:spLocks noChangeArrowheads="1"/>
          </p:cNvSpPr>
          <p:nvPr/>
        </p:nvSpPr>
        <p:spPr bwMode="auto">
          <a:xfrm>
            <a:off x="484374" y="3448050"/>
            <a:ext cx="2057400" cy="685800"/>
          </a:xfrm>
          <a:prstGeom prst="roundRect">
            <a:avLst>
              <a:gd name="adj" fmla="val 16667"/>
            </a:avLst>
          </a:prstGeom>
          <a:solidFill>
            <a:schemeClr val="accent6">
              <a:lumMod val="20000"/>
              <a:lumOff val="80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sz="2800" b="1" dirty="0"/>
              <a:t>S</a:t>
            </a:r>
            <a:r>
              <a:rPr lang="en-US" dirty="0"/>
              <a:t>UMMARIZE</a:t>
            </a:r>
          </a:p>
        </p:txBody>
      </p:sp>
      <p:sp>
        <p:nvSpPr>
          <p:cNvPr id="28" name="Line 15"/>
          <p:cNvSpPr>
            <a:spLocks noChangeShapeType="1"/>
          </p:cNvSpPr>
          <p:nvPr/>
        </p:nvSpPr>
        <p:spPr bwMode="auto">
          <a:xfrm flipH="1" flipV="1">
            <a:off x="2541774" y="3733800"/>
            <a:ext cx="811025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01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01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501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501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501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501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501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501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501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501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501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501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501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501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179" grpId="0" animBg="1"/>
      <p:bldP spid="50182" grpId="0" animBg="1"/>
      <p:bldP spid="50180" grpId="0" animBg="1"/>
      <p:bldP spid="50181" grpId="0" animBg="1"/>
      <p:bldP spid="50183" grpId="0" animBg="1"/>
      <p:bldP spid="50184" grpId="0" animBg="1"/>
      <p:bldP spid="50190" grpId="0" animBg="1"/>
      <p:bldP spid="23" grpId="0" animBg="1"/>
      <p:bldP spid="2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0615" y="191164"/>
            <a:ext cx="7556313" cy="1116106"/>
          </a:xfrm>
        </p:spPr>
        <p:txBody>
          <a:bodyPr/>
          <a:lstStyle/>
          <a:p>
            <a:r>
              <a:rPr lang="en-US" sz="3200" dirty="0" smtClean="0"/>
              <a:t>Quick Check: What does it mean to comprehend?</a:t>
            </a:r>
            <a:br>
              <a:rPr lang="en-US" sz="3200" dirty="0" smtClean="0"/>
            </a:br>
            <a:r>
              <a:rPr lang="en-US" sz="3200" dirty="0" smtClean="0"/>
              <a:t>What is the teacher’s role when building comprehension? (2)  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30615" y="2362238"/>
            <a:ext cx="7556313" cy="4144963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To construct a </a:t>
            </a:r>
            <a:r>
              <a:rPr lang="en-US" b="1" dirty="0" smtClean="0"/>
              <a:t>coherent mental picture of the text </a:t>
            </a:r>
            <a:r>
              <a:rPr lang="en-US" dirty="0" smtClean="0"/>
              <a:t>that represents the textual details and the interpretation </a:t>
            </a:r>
          </a:p>
          <a:p>
            <a:r>
              <a:rPr lang="en-US" dirty="0" smtClean="0"/>
              <a:t>To </a:t>
            </a:r>
            <a:r>
              <a:rPr lang="en-US" b="1" dirty="0" smtClean="0"/>
              <a:t>determine important ideas </a:t>
            </a:r>
            <a:r>
              <a:rPr lang="en-US" dirty="0" smtClean="0"/>
              <a:t>and how the ideas are </a:t>
            </a:r>
            <a:r>
              <a:rPr lang="en-US" b="1" dirty="0" smtClean="0"/>
              <a:t>related/connected </a:t>
            </a:r>
            <a:r>
              <a:rPr lang="en-US" dirty="0" smtClean="0"/>
              <a:t>by making </a:t>
            </a:r>
            <a:r>
              <a:rPr lang="en-US" b="1" dirty="0" smtClean="0"/>
              <a:t>inferences </a:t>
            </a:r>
            <a:r>
              <a:rPr lang="en-US" dirty="0" smtClean="0"/>
              <a:t>(reading between the lines) </a:t>
            </a:r>
          </a:p>
          <a:p>
            <a:r>
              <a:rPr lang="en-US" dirty="0" smtClean="0"/>
              <a:t>To identify </a:t>
            </a:r>
            <a:r>
              <a:rPr lang="en-US" b="1" dirty="0" smtClean="0"/>
              <a:t>relations </a:t>
            </a:r>
            <a:r>
              <a:rPr lang="en-US" dirty="0" smtClean="0"/>
              <a:t>in the text (referential relations and causal/logical relations) </a:t>
            </a:r>
          </a:p>
          <a:p>
            <a:r>
              <a:rPr lang="en-US" dirty="0" smtClean="0"/>
              <a:t>Teacher’s role: </a:t>
            </a:r>
          </a:p>
          <a:p>
            <a:pPr lvl="1"/>
            <a:r>
              <a:rPr lang="en-US" dirty="0" smtClean="0"/>
              <a:t>Increase </a:t>
            </a:r>
            <a:r>
              <a:rPr lang="en-US" b="1" dirty="0" smtClean="0"/>
              <a:t>attention focusing abilities </a:t>
            </a:r>
            <a:r>
              <a:rPr lang="en-US" dirty="0" smtClean="0"/>
              <a:t>using key strategies before, during, and after reading </a:t>
            </a:r>
          </a:p>
          <a:p>
            <a:pPr lvl="1"/>
            <a:r>
              <a:rPr lang="en-US" dirty="0" smtClean="0"/>
              <a:t>Make sure reading is </a:t>
            </a:r>
            <a:r>
              <a:rPr lang="en-US" b="1" dirty="0" smtClean="0"/>
              <a:t>motivating and actively engaging 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2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2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Moving through the semester with your graphic organizer 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051833" y="5497511"/>
            <a:ext cx="734298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2 of 8 Big Ideas about teaching comprehension and</a:t>
            </a:r>
          </a:p>
          <a:p>
            <a:pPr algn="ctr"/>
            <a:r>
              <a:rPr lang="en-US" sz="2400" dirty="0" smtClean="0"/>
              <a:t> response in elementary school</a:t>
            </a:r>
            <a:endParaRPr lang="en-US" sz="2400" dirty="0"/>
          </a:p>
        </p:txBody>
      </p:sp>
      <p:pic>
        <p:nvPicPr>
          <p:cNvPr id="6" name="Picture 5" descr="Screen shot 2013-09-18 at 10.43.49 P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165071"/>
            <a:ext cx="9144000" cy="266440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Today’s </a:t>
            </a:r>
            <a:r>
              <a:rPr lang="en-US" dirty="0" smtClean="0"/>
              <a:t>Objectives: You will be able to: 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8474" y="1981200"/>
            <a:ext cx="8240985" cy="461395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R</a:t>
            </a:r>
            <a:r>
              <a:rPr lang="en-US" sz="2400" dirty="0" smtClean="0"/>
              <a:t>eflect </a:t>
            </a:r>
            <a:r>
              <a:rPr lang="en-US" sz="2400" dirty="0" smtClean="0"/>
              <a:t>on your own strengths and areas of improvement with respect to using active reading comprehension strategies while reading challenging texts</a:t>
            </a:r>
            <a:endParaRPr lang="en-US" sz="2400" dirty="0" smtClean="0"/>
          </a:p>
          <a:p>
            <a:r>
              <a:rPr lang="en-US" sz="2400" dirty="0" smtClean="0"/>
              <a:t>C</a:t>
            </a:r>
            <a:r>
              <a:rPr lang="en-US" sz="2400" dirty="0" smtClean="0"/>
              <a:t>onsider </a:t>
            </a:r>
            <a:r>
              <a:rPr lang="en-US" sz="2400" dirty="0" smtClean="0"/>
              <a:t>physical and psychological features of classrooms that represent supportive learning contexts </a:t>
            </a:r>
            <a:endParaRPr lang="en-US" sz="2400" dirty="0" smtClean="0"/>
          </a:p>
          <a:p>
            <a:r>
              <a:rPr lang="en-US" sz="2400" dirty="0" smtClean="0"/>
              <a:t>E</a:t>
            </a:r>
            <a:r>
              <a:rPr lang="en-US" sz="2400" dirty="0" smtClean="0"/>
              <a:t>xplore </a:t>
            </a:r>
            <a:r>
              <a:rPr lang="en-US" sz="2400" dirty="0" smtClean="0"/>
              <a:t>the idea of generating inquiry-based “big ideas” in preparation for launching a book during a pre-reading activity (will revisit again next class in the context of engaging readers with motivating tasks) 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ACTIVITY: Supportive Learning Contexts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8474" y="1981200"/>
            <a:ext cx="7556313" cy="4546922"/>
          </a:xfrm>
        </p:spPr>
        <p:txBody>
          <a:bodyPr>
            <a:normAutofit fontScale="92500" lnSpcReduction="10000"/>
          </a:bodyPr>
          <a:lstStyle/>
          <a:p>
            <a:r>
              <a:rPr lang="en-US" sz="3200" b="1" dirty="0" smtClean="0"/>
              <a:t>Before - Brainstorm:  </a:t>
            </a:r>
            <a:r>
              <a:rPr lang="en-US" sz="3200" dirty="0" smtClean="0"/>
              <a:t>What would you SEE and what would you FEEL in your classroom space? </a:t>
            </a:r>
          </a:p>
          <a:p>
            <a:r>
              <a:rPr lang="en-US" sz="3200" b="1" dirty="0" smtClean="0"/>
              <a:t>During - Watch and Notice: </a:t>
            </a:r>
            <a:r>
              <a:rPr lang="en-US" sz="3200" dirty="0" smtClean="0"/>
              <a:t>What do you SEE and what do you FEEL in these classroom spaces that foster literacy and learning? </a:t>
            </a:r>
          </a:p>
          <a:p>
            <a:r>
              <a:rPr lang="en-US" sz="3200" dirty="0" smtClean="0"/>
              <a:t> </a:t>
            </a:r>
            <a:r>
              <a:rPr lang="en-US" sz="3200" b="1" dirty="0" smtClean="0"/>
              <a:t>After - Discuss and Wrap Up:  </a:t>
            </a:r>
            <a:br>
              <a:rPr lang="en-US" sz="3200" b="1" dirty="0" smtClean="0"/>
            </a:br>
            <a:r>
              <a:rPr lang="en-US" sz="3200" b="1" dirty="0" smtClean="0"/>
              <a:t> </a:t>
            </a:r>
            <a:r>
              <a:rPr lang="en-US" sz="3200" dirty="0" smtClean="0"/>
              <a:t>What are the key takeaways? </a:t>
            </a:r>
            <a:endParaRPr lang="en-US" sz="3200" dirty="0"/>
          </a:p>
        </p:txBody>
      </p:sp>
      <p:sp>
        <p:nvSpPr>
          <p:cNvPr id="4" name="5-Point Star 3">
            <a:hlinkClick r:id="rId2"/>
          </p:cNvPr>
          <p:cNvSpPr/>
          <p:nvPr/>
        </p:nvSpPr>
        <p:spPr>
          <a:xfrm>
            <a:off x="7283447" y="5258213"/>
            <a:ext cx="1270137" cy="1269909"/>
          </a:xfrm>
          <a:prstGeom prst="star5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Creating Contexts for Learning </a:t>
            </a:r>
            <a:endParaRPr lang="en-US" dirty="0"/>
          </a:p>
        </p:txBody>
      </p:sp>
      <p:pic>
        <p:nvPicPr>
          <p:cNvPr id="4" name="Picture 3" descr="Screen shot 2011-09-19 at 9.08.51 AM.png">
            <a:hlinkClick r:id="rId2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8474" y="1600200"/>
            <a:ext cx="7487055" cy="469710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Key Takeaways Chapter </a:t>
            </a:r>
            <a:r>
              <a:rPr lang="en-US" dirty="0" smtClean="0"/>
              <a:t>3: (</a:t>
            </a:r>
            <a:r>
              <a:rPr lang="en-US" dirty="0" err="1" smtClean="0"/>
              <a:t>p</a:t>
            </a:r>
            <a:r>
              <a:rPr lang="en-US" dirty="0" smtClean="0"/>
              <a:t>. 68)</a:t>
            </a:r>
            <a:br>
              <a:rPr lang="en-US" dirty="0" smtClean="0"/>
            </a:br>
            <a:r>
              <a:rPr lang="en-US" dirty="0" smtClean="0"/>
              <a:t>Classroom Checklist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8474" y="1795320"/>
            <a:ext cx="8376414" cy="487680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WHAT YOU SEE: </a:t>
            </a:r>
          </a:p>
          <a:p>
            <a:pPr lvl="1"/>
            <a:r>
              <a:rPr lang="en-US" sz="2600" dirty="0" smtClean="0"/>
              <a:t>Comfortable and organized</a:t>
            </a:r>
          </a:p>
          <a:p>
            <a:pPr lvl="1"/>
            <a:r>
              <a:rPr lang="en-US" sz="2600" dirty="0" smtClean="0"/>
              <a:t>Functional space arrangement (work areas) </a:t>
            </a:r>
          </a:p>
          <a:p>
            <a:pPr lvl="1"/>
            <a:r>
              <a:rPr lang="en-US" sz="2600" dirty="0" smtClean="0"/>
              <a:t>Aesthetic contributions (plants, music, displays)</a:t>
            </a:r>
          </a:p>
          <a:p>
            <a:pPr lvl="1"/>
            <a:r>
              <a:rPr lang="en-US" sz="2600" dirty="0" smtClean="0"/>
              <a:t>Print rich environment </a:t>
            </a:r>
          </a:p>
          <a:p>
            <a:r>
              <a:rPr lang="en-US" sz="2800" dirty="0" smtClean="0"/>
              <a:t>WHAT YOU FEEL:</a:t>
            </a:r>
          </a:p>
          <a:p>
            <a:pPr lvl="1"/>
            <a:r>
              <a:rPr lang="en-US" sz="2600" dirty="0" smtClean="0"/>
              <a:t>Teacher’s personality </a:t>
            </a:r>
          </a:p>
          <a:p>
            <a:pPr lvl="1"/>
            <a:r>
              <a:rPr lang="en-US" sz="2600" dirty="0" smtClean="0"/>
              <a:t>Student-oriented (real jobs and spaces to share their important ideas) </a:t>
            </a:r>
          </a:p>
          <a:p>
            <a:endParaRPr lang="en-US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Advantage">
  <a:themeElements>
    <a:clrScheme name="Advantage">
      <a:dk1>
        <a:sysClr val="windowText" lastClr="000000"/>
      </a:dk1>
      <a:lt1>
        <a:sysClr val="window" lastClr="FFFFFF"/>
      </a:lt1>
      <a:dk2>
        <a:srgbClr val="2B142D"/>
      </a:dk2>
      <a:lt2>
        <a:srgbClr val="C3AFCC"/>
      </a:lt2>
      <a:accent1>
        <a:srgbClr val="663366"/>
      </a:accent1>
      <a:accent2>
        <a:srgbClr val="330F42"/>
      </a:accent2>
      <a:accent3>
        <a:srgbClr val="666699"/>
      </a:accent3>
      <a:accent4>
        <a:srgbClr val="999966"/>
      </a:accent4>
      <a:accent5>
        <a:srgbClr val="F7901E"/>
      </a:accent5>
      <a:accent6>
        <a:srgbClr val="A3A101"/>
      </a:accent6>
      <a:hlink>
        <a:srgbClr val="BC5FBC"/>
      </a:hlink>
      <a:folHlink>
        <a:srgbClr val="9775A7"/>
      </a:folHlink>
    </a:clrScheme>
    <a:fontScheme name="Advantage">
      <a:majorFont>
        <a:latin typeface="Rockwell"/>
        <a:ea typeface=""/>
        <a:cs typeface=""/>
        <a:font script="Jpan" typeface="ＭＳ ゴシック"/>
      </a:majorFont>
      <a:minorFont>
        <a:latin typeface="Rockwell"/>
        <a:ea typeface=""/>
        <a:cs typeface=""/>
        <a:font script="Jpan" typeface="ＭＳ ゴシック"/>
      </a:minorFont>
    </a:fontScheme>
    <a:fmtScheme name="Advantage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40000"/>
                <a:alpha val="100000"/>
                <a:satMod val="150000"/>
                <a:lumMod val="100000"/>
              </a:schemeClr>
            </a:gs>
            <a:gs pos="100000">
              <a:schemeClr val="phClr">
                <a:tint val="70000"/>
                <a:shade val="100000"/>
                <a:alpha val="100000"/>
                <a:satMod val="200000"/>
                <a:lumMod val="100000"/>
              </a:schemeClr>
            </a:gs>
          </a:gsLst>
          <a:lin ang="6000000" scaled="1"/>
        </a:gradFill>
        <a:gradFill rotWithShape="1">
          <a:gsLst>
            <a:gs pos="0">
              <a:schemeClr val="phClr">
                <a:shade val="40000"/>
                <a:alpha val="100000"/>
                <a:satMod val="150000"/>
                <a:lumMod val="100000"/>
              </a:schemeClr>
            </a:gs>
            <a:gs pos="100000">
              <a:schemeClr val="phClr">
                <a:tint val="70000"/>
                <a:shade val="100000"/>
                <a:alpha val="100000"/>
                <a:satMod val="200000"/>
                <a:lumMod val="100000"/>
              </a:schemeClr>
            </a:gs>
          </a:gsLst>
          <a:lin ang="5400000" scaled="1"/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50800" dist="25400" dir="13500000">
              <a:srgbClr val="FFFFFF">
                <a:alpha val="75000"/>
              </a:srgbClr>
            </a:innerShdw>
            <a:outerShdw blurRad="63500" dist="25400" dir="5400000" rotWithShape="0">
              <a:srgbClr val="808080">
                <a:alpha val="75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twoPt" dir="tl">
              <a:rot lat="0" lon="0" rev="4500000"/>
            </a:lightRig>
          </a:scene3d>
          <a:sp3d>
            <a:bevelT w="635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1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Advantage.thmx</Template>
  <TotalTime>5355</TotalTime>
  <Words>841</Words>
  <Application>Microsoft Macintosh PowerPoint</Application>
  <PresentationFormat>On-screen Show (4:3)</PresentationFormat>
  <Paragraphs>104</Paragraphs>
  <Slides>19</Slides>
  <Notes>3</Notes>
  <HiddenSlides>2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Advantage</vt:lpstr>
      <vt:lpstr>Slide 1</vt:lpstr>
      <vt:lpstr>As you begin today: </vt:lpstr>
      <vt:lpstr>Are you a strategic reader?  M+MDAAVISS</vt:lpstr>
      <vt:lpstr>Quick Check: What does it mean to comprehend? What is the teacher’s role when building comprehension? (2)  </vt:lpstr>
      <vt:lpstr>Moving through the semester with your graphic organizer </vt:lpstr>
      <vt:lpstr>Today’s Objectives: You will be able to:  </vt:lpstr>
      <vt:lpstr>ACTIVITY: Supportive Learning Contexts </vt:lpstr>
      <vt:lpstr>Creating Contexts for Learning </vt:lpstr>
      <vt:lpstr>Key Takeaways Chapter 3: (p. 68) Classroom Checklist</vt:lpstr>
      <vt:lpstr>Key Takeaways Ch 3: (p. 65-77) Supportive Learning Contexts</vt:lpstr>
      <vt:lpstr>Essential Questions &gt; Big Ideas</vt:lpstr>
      <vt:lpstr>Slide 12</vt:lpstr>
      <vt:lpstr>Essential Questions (Reframe topics to provide purpose and connections; to motivate and engage) </vt:lpstr>
      <vt:lpstr>Essential Questions (Reframe topics to provide purpose and connections; to motivate and engage) </vt:lpstr>
      <vt:lpstr>Connecting, Inquiring, Learning</vt:lpstr>
      <vt:lpstr>Next Class:  Big Ideas and Essential Questions  I Do/We Do</vt:lpstr>
      <vt:lpstr>Essential Questions:  You Try…</vt:lpstr>
      <vt:lpstr>Essential Questions: You Try…</vt:lpstr>
      <vt:lpstr>Homework:  Motivation and Engagement</vt:lpstr>
    </vt:vector>
  </TitlesOfParts>
  <Company>University of Rhode Island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Julie Coiro</dc:creator>
  <cp:lastModifiedBy>Julie Coiro</cp:lastModifiedBy>
  <cp:revision>192</cp:revision>
  <cp:lastPrinted>2011-09-13T19:00:50Z</cp:lastPrinted>
  <dcterms:created xsi:type="dcterms:W3CDTF">2013-09-19T02:42:14Z</dcterms:created>
  <dcterms:modified xsi:type="dcterms:W3CDTF">2013-09-19T14:17:18Z</dcterms:modified>
</cp:coreProperties>
</file>